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59" r:id="rId9"/>
    <p:sldId id="266" r:id="rId10"/>
    <p:sldId id="268" r:id="rId11"/>
    <p:sldId id="265" r:id="rId12"/>
    <p:sldId id="267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FF7E"/>
    <a:srgbClr val="1B472C"/>
    <a:srgbClr val="6ABD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6F3432-070A-458E-A36A-20082F15482E}" v="14" dt="2025-03-11T08:29:01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1278" y="27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oeti" userId="c1f6d1ec6a4f81ad" providerId="LiveId" clId="{266F3432-070A-458E-A36A-20082F15482E}"/>
    <pc:docChg chg="custSel addSld modSld sldOrd">
      <pc:chgData name="Martin Kloeti" userId="c1f6d1ec6a4f81ad" providerId="LiveId" clId="{266F3432-070A-458E-A36A-20082F15482E}" dt="2025-03-11T08:29:49.663" v="1789" actId="1038"/>
      <pc:docMkLst>
        <pc:docMk/>
      </pc:docMkLst>
      <pc:sldChg chg="modSp mod">
        <pc:chgData name="Martin Kloeti" userId="c1f6d1ec6a4f81ad" providerId="LiveId" clId="{266F3432-070A-458E-A36A-20082F15482E}" dt="2025-03-11T08:26:03.070" v="1704" actId="1036"/>
        <pc:sldMkLst>
          <pc:docMk/>
          <pc:sldMk cId="1350767159" sldId="259"/>
        </pc:sldMkLst>
        <pc:spChg chg="mod">
          <ac:chgData name="Martin Kloeti" userId="c1f6d1ec6a4f81ad" providerId="LiveId" clId="{266F3432-070A-458E-A36A-20082F15482E}" dt="2025-03-11T08:25:47.852" v="1699" actId="1036"/>
          <ac:spMkLst>
            <pc:docMk/>
            <pc:sldMk cId="1350767159" sldId="259"/>
            <ac:spMk id="4" creationId="{456E1219-B71B-1117-37C6-217F67FD91D8}"/>
          </ac:spMkLst>
        </pc:spChg>
        <pc:picChg chg="mod">
          <ac:chgData name="Martin Kloeti" userId="c1f6d1ec6a4f81ad" providerId="LiveId" clId="{266F3432-070A-458E-A36A-20082F15482E}" dt="2025-03-11T08:26:03.070" v="1704" actId="1036"/>
          <ac:picMkLst>
            <pc:docMk/>
            <pc:sldMk cId="1350767159" sldId="259"/>
            <ac:picMk id="3" creationId="{155A8486-2054-182E-00AD-903A032857D2}"/>
          </ac:picMkLst>
        </pc:picChg>
      </pc:sldChg>
      <pc:sldChg chg="addSp delSp modSp mod ord">
        <pc:chgData name="Martin Kloeti" userId="c1f6d1ec6a4f81ad" providerId="LiveId" clId="{266F3432-070A-458E-A36A-20082F15482E}" dt="2025-03-11T08:15:50.246" v="1287" actId="20577"/>
        <pc:sldMkLst>
          <pc:docMk/>
          <pc:sldMk cId="2018333978" sldId="266"/>
        </pc:sldMkLst>
        <pc:spChg chg="mod">
          <ac:chgData name="Martin Kloeti" userId="c1f6d1ec6a4f81ad" providerId="LiveId" clId="{266F3432-070A-458E-A36A-20082F15482E}" dt="2025-03-11T08:10:55.376" v="923" actId="1038"/>
          <ac:spMkLst>
            <pc:docMk/>
            <pc:sldMk cId="2018333978" sldId="266"/>
            <ac:spMk id="2" creationId="{F3303947-03F6-FB35-7451-3FC0B0930AE4}"/>
          </ac:spMkLst>
        </pc:spChg>
        <pc:spChg chg="del">
          <ac:chgData name="Martin Kloeti" userId="c1f6d1ec6a4f81ad" providerId="LiveId" clId="{266F3432-070A-458E-A36A-20082F15482E}" dt="2025-03-11T07:56:12.508" v="14" actId="478"/>
          <ac:spMkLst>
            <pc:docMk/>
            <pc:sldMk cId="2018333978" sldId="266"/>
            <ac:spMk id="7" creationId="{99563A6B-6111-89C1-18D3-E85888F7792B}"/>
          </ac:spMkLst>
        </pc:spChg>
        <pc:spChg chg="del">
          <ac:chgData name="Martin Kloeti" userId="c1f6d1ec6a4f81ad" providerId="LiveId" clId="{266F3432-070A-458E-A36A-20082F15482E}" dt="2025-03-11T07:56:14.741" v="15" actId="478"/>
          <ac:spMkLst>
            <pc:docMk/>
            <pc:sldMk cId="2018333978" sldId="266"/>
            <ac:spMk id="10" creationId="{3818A9BF-3715-DE55-64AB-FF38BDA4B641}"/>
          </ac:spMkLst>
        </pc:spChg>
        <pc:spChg chg="add del">
          <ac:chgData name="Martin Kloeti" userId="c1f6d1ec6a4f81ad" providerId="LiveId" clId="{266F3432-070A-458E-A36A-20082F15482E}" dt="2025-03-11T07:56:53.373" v="17" actId="478"/>
          <ac:spMkLst>
            <pc:docMk/>
            <pc:sldMk cId="2018333978" sldId="266"/>
            <ac:spMk id="11" creationId="{832F1F11-646A-9150-4784-37B2BB821DB7}"/>
          </ac:spMkLst>
        </pc:spChg>
        <pc:spChg chg="add mod">
          <ac:chgData name="Martin Kloeti" userId="c1f6d1ec6a4f81ad" providerId="LiveId" clId="{266F3432-070A-458E-A36A-20082F15482E}" dt="2025-03-11T08:13:17.479" v="996" actId="1035"/>
          <ac:spMkLst>
            <pc:docMk/>
            <pc:sldMk cId="2018333978" sldId="266"/>
            <ac:spMk id="12" creationId="{87F28C6D-04E4-3D6D-B11C-2890EED85161}"/>
          </ac:spMkLst>
        </pc:spChg>
        <pc:spChg chg="add del mod">
          <ac:chgData name="Martin Kloeti" userId="c1f6d1ec6a4f81ad" providerId="LiveId" clId="{266F3432-070A-458E-A36A-20082F15482E}" dt="2025-03-11T08:03:58.464" v="378" actId="478"/>
          <ac:spMkLst>
            <pc:docMk/>
            <pc:sldMk cId="2018333978" sldId="266"/>
            <ac:spMk id="13" creationId="{C7BB3300-C822-17FE-A673-2BE3547D552A}"/>
          </ac:spMkLst>
        </pc:spChg>
        <pc:spChg chg="add del mod">
          <ac:chgData name="Martin Kloeti" userId="c1f6d1ec6a4f81ad" providerId="LiveId" clId="{266F3432-070A-458E-A36A-20082F15482E}" dt="2025-03-11T08:03:41.487" v="374" actId="478"/>
          <ac:spMkLst>
            <pc:docMk/>
            <pc:sldMk cId="2018333978" sldId="266"/>
            <ac:spMk id="14" creationId="{8E711A57-D875-B60F-2546-B1B37A57B831}"/>
          </ac:spMkLst>
        </pc:spChg>
        <pc:spChg chg="add mod">
          <ac:chgData name="Martin Kloeti" userId="c1f6d1ec6a4f81ad" providerId="LiveId" clId="{266F3432-070A-458E-A36A-20082F15482E}" dt="2025-03-11T08:13:17.479" v="996" actId="1035"/>
          <ac:spMkLst>
            <pc:docMk/>
            <pc:sldMk cId="2018333978" sldId="266"/>
            <ac:spMk id="15" creationId="{7317B040-4210-9C67-F92D-A1572A539F31}"/>
          </ac:spMkLst>
        </pc:spChg>
        <pc:spChg chg="add mod">
          <ac:chgData name="Martin Kloeti" userId="c1f6d1ec6a4f81ad" providerId="LiveId" clId="{266F3432-070A-458E-A36A-20082F15482E}" dt="2025-03-11T08:13:17.479" v="996" actId="1035"/>
          <ac:spMkLst>
            <pc:docMk/>
            <pc:sldMk cId="2018333978" sldId="266"/>
            <ac:spMk id="16" creationId="{1D21A99F-B6CD-0774-3C5C-715E42E207B7}"/>
          </ac:spMkLst>
        </pc:spChg>
        <pc:spChg chg="add del mod">
          <ac:chgData name="Martin Kloeti" userId="c1f6d1ec6a4f81ad" providerId="LiveId" clId="{266F3432-070A-458E-A36A-20082F15482E}" dt="2025-03-11T08:04:33.363" v="393" actId="478"/>
          <ac:spMkLst>
            <pc:docMk/>
            <pc:sldMk cId="2018333978" sldId="266"/>
            <ac:spMk id="17" creationId="{BDB2470A-E387-5C36-5B3D-E79D8DAE3EAC}"/>
          </ac:spMkLst>
        </pc:spChg>
        <pc:spChg chg="add mod">
          <ac:chgData name="Martin Kloeti" userId="c1f6d1ec6a4f81ad" providerId="LiveId" clId="{266F3432-070A-458E-A36A-20082F15482E}" dt="2025-03-11T08:13:17.479" v="996" actId="1035"/>
          <ac:spMkLst>
            <pc:docMk/>
            <pc:sldMk cId="2018333978" sldId="266"/>
            <ac:spMk id="18" creationId="{6D1127FE-845C-B421-9D45-9FA98DC0C14E}"/>
          </ac:spMkLst>
        </pc:spChg>
        <pc:spChg chg="add mod">
          <ac:chgData name="Martin Kloeti" userId="c1f6d1ec6a4f81ad" providerId="LiveId" clId="{266F3432-070A-458E-A36A-20082F15482E}" dt="2025-03-11T08:13:17.479" v="996" actId="1035"/>
          <ac:spMkLst>
            <pc:docMk/>
            <pc:sldMk cId="2018333978" sldId="266"/>
            <ac:spMk id="19" creationId="{17753A44-1092-8B65-543B-C8515254E0BA}"/>
          </ac:spMkLst>
        </pc:spChg>
        <pc:spChg chg="add mod">
          <ac:chgData name="Martin Kloeti" userId="c1f6d1ec6a4f81ad" providerId="LiveId" clId="{266F3432-070A-458E-A36A-20082F15482E}" dt="2025-03-11T08:13:17.479" v="996" actId="1035"/>
          <ac:spMkLst>
            <pc:docMk/>
            <pc:sldMk cId="2018333978" sldId="266"/>
            <ac:spMk id="20" creationId="{FA30DC9A-686E-B312-2ACC-56B2829B3537}"/>
          </ac:spMkLst>
        </pc:spChg>
        <pc:spChg chg="add del mod">
          <ac:chgData name="Martin Kloeti" userId="c1f6d1ec6a4f81ad" providerId="LiveId" clId="{266F3432-070A-458E-A36A-20082F15482E}" dt="2025-03-11T08:06:59.665" v="562" actId="478"/>
          <ac:spMkLst>
            <pc:docMk/>
            <pc:sldMk cId="2018333978" sldId="266"/>
            <ac:spMk id="21" creationId="{FB928891-33D6-64B7-9BA6-8C63C3DBFADE}"/>
          </ac:spMkLst>
        </pc:spChg>
        <pc:spChg chg="add mod">
          <ac:chgData name="Martin Kloeti" userId="c1f6d1ec6a4f81ad" providerId="LiveId" clId="{266F3432-070A-458E-A36A-20082F15482E}" dt="2025-03-11T08:15:50.246" v="1287" actId="20577"/>
          <ac:spMkLst>
            <pc:docMk/>
            <pc:sldMk cId="2018333978" sldId="266"/>
            <ac:spMk id="22" creationId="{CE8113E9-4EB0-9004-89B4-99DED7BF01DE}"/>
          </ac:spMkLst>
        </pc:spChg>
        <pc:spChg chg="add mod">
          <ac:chgData name="Martin Kloeti" userId="c1f6d1ec6a4f81ad" providerId="LiveId" clId="{266F3432-070A-458E-A36A-20082F15482E}" dt="2025-03-11T08:13:53.347" v="1025" actId="1038"/>
          <ac:spMkLst>
            <pc:docMk/>
            <pc:sldMk cId="2018333978" sldId="266"/>
            <ac:spMk id="23" creationId="{F489AA84-D833-02CD-D02F-441190147711}"/>
          </ac:spMkLst>
        </pc:spChg>
        <pc:spChg chg="add mod">
          <ac:chgData name="Martin Kloeti" userId="c1f6d1ec6a4f81ad" providerId="LiveId" clId="{266F3432-070A-458E-A36A-20082F15482E}" dt="2025-03-11T08:14:42.808" v="1189" actId="20577"/>
          <ac:spMkLst>
            <pc:docMk/>
            <pc:sldMk cId="2018333978" sldId="266"/>
            <ac:spMk id="24" creationId="{90F48C53-9EA9-9440-8340-FAA6C4ECBC3A}"/>
          </ac:spMkLst>
        </pc:spChg>
        <pc:spChg chg="add mod">
          <ac:chgData name="Martin Kloeti" userId="c1f6d1ec6a4f81ad" providerId="LiveId" clId="{266F3432-070A-458E-A36A-20082F15482E}" dt="2025-03-11T08:14:45.828" v="1191" actId="20577"/>
          <ac:spMkLst>
            <pc:docMk/>
            <pc:sldMk cId="2018333978" sldId="266"/>
            <ac:spMk id="25" creationId="{793C69DB-BEC9-BF96-A5DA-CE2489149220}"/>
          </ac:spMkLst>
        </pc:spChg>
        <pc:spChg chg="add mod">
          <ac:chgData name="Martin Kloeti" userId="c1f6d1ec6a4f81ad" providerId="LiveId" clId="{266F3432-070A-458E-A36A-20082F15482E}" dt="2025-03-11T08:15:21.816" v="1280" actId="20577"/>
          <ac:spMkLst>
            <pc:docMk/>
            <pc:sldMk cId="2018333978" sldId="266"/>
            <ac:spMk id="26" creationId="{35EB0C55-72AD-1493-B911-C573FA8A377E}"/>
          </ac:spMkLst>
        </pc:spChg>
      </pc:sldChg>
      <pc:sldChg chg="ord">
        <pc:chgData name="Martin Kloeti" userId="c1f6d1ec6a4f81ad" providerId="LiveId" clId="{266F3432-070A-458E-A36A-20082F15482E}" dt="2025-03-11T07:55:04.187" v="1"/>
        <pc:sldMkLst>
          <pc:docMk/>
          <pc:sldMk cId="474927294" sldId="267"/>
        </pc:sldMkLst>
      </pc:sldChg>
      <pc:sldChg chg="addSp modSp add mod">
        <pc:chgData name="Martin Kloeti" userId="c1f6d1ec6a4f81ad" providerId="LiveId" clId="{266F3432-070A-458E-A36A-20082F15482E}" dt="2025-03-11T08:29:49.663" v="1789" actId="1038"/>
        <pc:sldMkLst>
          <pc:docMk/>
          <pc:sldMk cId="2314289181" sldId="268"/>
        </pc:sldMkLst>
        <pc:spChg chg="add mod">
          <ac:chgData name="Martin Kloeti" userId="c1f6d1ec6a4f81ad" providerId="LiveId" clId="{266F3432-070A-458E-A36A-20082F15482E}" dt="2025-03-11T08:29:49.663" v="1789" actId="1038"/>
          <ac:spMkLst>
            <pc:docMk/>
            <pc:sldMk cId="2314289181" sldId="268"/>
            <ac:spMk id="3" creationId="{609C0309-57E9-0FDD-C000-FB88669B85C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B4F3F-1808-4F08-A850-AEB2DA007E66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34201-B874-434C-AF6C-22F8ED966F2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5089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D9BC04-B4C7-4139-BA55-233CA58B4494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864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534201-B874-434C-AF6C-22F8ED966F23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275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43AE8-29E9-6F62-4E29-3CE24C838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F01FD4-1A7D-F4B0-1AA4-77DD1E8F9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897277-6E58-69BC-5C01-D878B6A1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920247-2BCF-32DC-B05E-411E27315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987263-05EF-A360-3B35-FB6DC831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0337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AB945-6FB2-FAF8-FD39-8D535768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99517A6-F743-43EA-76C4-882A914D2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20274D-3BE0-762C-B7E3-4DFCAB87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60D795-4422-4D2F-8CD5-83A1D91C5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93BC8E-FD22-6FDC-30EE-CF912126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018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99E696E-B158-15F2-9D54-7E4A6A0BE3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59AA7CF-2DD4-884D-C934-6984B056F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669B71-F0AA-33A0-6FED-D71CCFC84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95F42E-C1A2-BAA2-9719-8D716694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D455B1-E6B7-0460-7998-7FE31C9F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701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A9B49C6-22D2-B415-6858-A6ADAFD469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Bild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auf Symbol </a:t>
            </a:r>
            <a:r>
              <a:rPr lang="en-US" dirty="0" err="1"/>
              <a:t>hinzufügen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2923" y="1122364"/>
            <a:ext cx="9897032" cy="1686398"/>
          </a:xfrm>
        </p:spPr>
        <p:txBody>
          <a:bodyPr anchor="b"/>
          <a:lstStyle>
            <a:lvl1pPr algn="l">
              <a:defRPr sz="7258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2923" y="3984899"/>
            <a:ext cx="10125077" cy="1272901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52">
                <a:solidFill>
                  <a:schemeClr val="tx1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dirty="0"/>
              <a:t>Master-</a:t>
            </a:r>
            <a:r>
              <a:rPr lang="en-US" dirty="0" err="1"/>
              <a:t>Untertitelformat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498F55D-C4E5-0B4A-C4DE-CC05B366A5F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42923" y="5946827"/>
            <a:ext cx="2743416" cy="163293"/>
          </a:xfrm>
          <a:prstGeom prst="rect">
            <a:avLst/>
          </a:prstGeom>
        </p:spPr>
        <p:txBody>
          <a:bodyPr/>
          <a:lstStyle>
            <a:lvl1pPr>
              <a:defRPr sz="1452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2455EA-821A-8323-2EA2-8B85E9181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4722" y="5252040"/>
            <a:ext cx="2967279" cy="114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9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42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3BA1ED-755E-40B5-8B1C-3D715CC0D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BF7526-8ABD-DB4B-E85B-D3612D65B9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E8C460-82EC-E3AA-8A06-117A140CD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2469AE-9523-1D78-5B82-06588E7D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E6077-F0E9-0406-4855-9B23361F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6873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3CA6D-0A87-8A90-2C0B-EBCFC5B61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D1B330C-5445-212C-217D-1D0002345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66B32B-0AC1-B52A-EEE4-68B132F22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ABDEA-5FAD-211E-7F87-BCB49453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314DFE-95BB-084F-FC1D-35B5E733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8035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AD0E6-DB0B-6EDE-4608-74B87A60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33F3AD-75FD-A0DC-5FBB-E8281E71F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B12F46-21F7-364A-A254-21DD590B1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99CA29-E1B6-2A81-284A-D0BA05066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18A274-9F2F-E2FF-D99D-BC51CC8D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758AFA-521B-FD71-EF9B-3299D758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310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03039-FB3B-4329-ECC3-D4685020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994F1C-10F6-DAFE-925F-FEF5C5CE5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C864DF-AFC3-7DBD-6269-D10A0E7D7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73B04B-0D5F-A870-CED2-EBBD77B26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BBB6C6-8F4E-81B9-CDF2-43DE980D8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B430E94-C24D-E30F-F227-4C610A6E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63F8DBF-489B-BA8F-51EF-5A864571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298AE9A-2CF4-5716-5309-EF3E872B0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35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58EF0-9343-48FB-9B3B-824101349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C45C0AE-6AE1-1DB9-1D5C-C5F2E515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76FC6D-D160-558F-85CD-8565BCC9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12B6E4-2A23-2546-3C7D-2D243EFB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8534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23BFC9-0CD2-BC67-87DC-00BFA7AA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C7439B-9ED0-0E5D-553D-F400850C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708F19-5B88-D322-444A-ECF2D7898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268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2D331-4160-2E9D-734C-D73605D0C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34A63F-C46B-4BA7-FC75-34477323C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E7D3EE-68A5-9C8B-A8F4-547EA596C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66D6D6-2234-71F0-A049-69048E97C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ACA501-29DA-B637-7D7E-1B87F9CF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A3D13F-59C9-8406-6A9B-C4958C81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138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44CE6-8C7E-740E-AC13-16C9FAC0A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1597EEC-70CA-CBBF-1663-6534F40F6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045814-10A1-DC9D-66AE-2720F4DF8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683B77-724D-8081-40F5-671A38D6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CE97082-0AFA-A39D-5B99-77BE42C0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DE7CCC5-6047-A02C-9356-BE32C206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071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0F89E12-16F0-226E-608B-16AB3C94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8721B4-AD21-3A58-2AE2-7417E3DC9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F57624-C7F7-8E8B-23A6-4CAB7C259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B4B8EE-CE11-44A9-B5D2-26A703B88F38}" type="datetimeFigureOut">
              <a:rPr lang="de-CH" smtClean="0"/>
              <a:t>12.03.2025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E533E5-0DFB-23CD-B9E1-BAAE8E65E3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B3B1EF-E9E5-C1D5-D823-9EE060551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8670F0-7096-4A63-8363-C834E58F00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946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7202B07F-3545-540B-28D9-C4D590FD3574}"/>
              </a:ext>
            </a:extLst>
          </p:cNvPr>
          <p:cNvSpPr txBox="1"/>
          <p:nvPr/>
        </p:nvSpPr>
        <p:spPr>
          <a:xfrm>
            <a:off x="1790700" y="3190786"/>
            <a:ext cx="86487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92D050"/>
                </a:solidFill>
                <a:effectLst/>
              </a:rPr>
              <a:t>MATCHING THE DEMANDS</a:t>
            </a:r>
            <a:br>
              <a:rPr lang="en-US" b="1" dirty="0">
                <a:effectLst/>
              </a:rPr>
            </a:br>
            <a:r>
              <a:rPr lang="en-US" sz="2400" dirty="0">
                <a:effectLst/>
              </a:rPr>
              <a:t>for good solutions in tim</a:t>
            </a:r>
            <a:r>
              <a:rPr lang="en-US" sz="2400" dirty="0"/>
              <a:t>e </a:t>
            </a:r>
            <a:r>
              <a:rPr lang="en-US" sz="2400" dirty="0">
                <a:effectLst/>
              </a:rPr>
              <a:t>and </a:t>
            </a:r>
            <a:br>
              <a:rPr lang="en-US" sz="2400" dirty="0">
                <a:effectLst/>
              </a:rPr>
            </a:br>
            <a:r>
              <a:rPr lang="en-US" sz="2400" dirty="0">
                <a:effectLst/>
              </a:rPr>
              <a:t>sustainable continuation on all sides.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2FD192-F95A-CD56-EF07-87F1A95A135D}"/>
              </a:ext>
            </a:extLst>
          </p:cNvPr>
          <p:cNvSpPr txBox="1"/>
          <p:nvPr/>
        </p:nvSpPr>
        <p:spPr>
          <a:xfrm>
            <a:off x="5962650" y="1148834"/>
            <a:ext cx="2900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dirty="0"/>
              <a:t>FOCUS HUMANITY</a:t>
            </a:r>
          </a:p>
        </p:txBody>
      </p:sp>
      <p:pic>
        <p:nvPicPr>
          <p:cNvPr id="3" name="Grafik 2" descr="Ein Bild, das Text, Grün, Screenshot, Schrift enthält.&#10;&#10;KI-generierte Inhalte können fehlerhaft sein.">
            <a:extLst>
              <a:ext uri="{FF2B5EF4-FFF2-40B4-BE49-F238E27FC236}">
                <a16:creationId xmlns:a16="http://schemas.microsoft.com/office/drawing/2014/main" id="{8CA5FD21-F0EC-1EAE-BB91-51BD095F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514262"/>
            <a:ext cx="2900362" cy="144326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1BA0602-3065-6EA3-223B-9EA86B1CC26D}"/>
              </a:ext>
            </a:extLst>
          </p:cNvPr>
          <p:cNvSpPr txBox="1"/>
          <p:nvPr/>
        </p:nvSpPr>
        <p:spPr>
          <a:xfrm>
            <a:off x="5962650" y="1619250"/>
            <a:ext cx="20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focushumanity.net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1819DA-BE67-1B97-F8ED-B8F02FFE0052}"/>
              </a:ext>
            </a:extLst>
          </p:cNvPr>
          <p:cNvSpPr txBox="1"/>
          <p:nvPr/>
        </p:nvSpPr>
        <p:spPr>
          <a:xfrm>
            <a:off x="10020300" y="1619250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9EFF7E"/>
                </a:solidFill>
              </a:rPr>
              <a:t>simsal.net</a:t>
            </a:r>
            <a:endParaRPr lang="de-CH" dirty="0">
              <a:solidFill>
                <a:srgbClr val="9EFF7E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97F4E17-BFE4-417D-A856-8896B52272D6}"/>
              </a:ext>
            </a:extLst>
          </p:cNvPr>
          <p:cNvSpPr txBox="1"/>
          <p:nvPr/>
        </p:nvSpPr>
        <p:spPr>
          <a:xfrm>
            <a:off x="10001250" y="1219200"/>
            <a:ext cx="1148328" cy="369332"/>
          </a:xfrm>
          <a:prstGeom prst="rect">
            <a:avLst/>
          </a:prstGeom>
          <a:solidFill>
            <a:srgbClr val="1B472C"/>
          </a:solidFill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9EFF7E"/>
                </a:solidFill>
              </a:rPr>
              <a:t>Group AG</a:t>
            </a:r>
            <a:endParaRPr lang="de-CH" dirty="0">
              <a:solidFill>
                <a:srgbClr val="9EF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08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87363-3641-AFEC-FE52-FEBFE9D5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A391579-D37C-E1D5-3C5C-78831509FAB5}"/>
              </a:ext>
            </a:extLst>
          </p:cNvPr>
          <p:cNvSpPr txBox="1"/>
          <p:nvPr/>
        </p:nvSpPr>
        <p:spPr>
          <a:xfrm>
            <a:off x="895350" y="990600"/>
            <a:ext cx="3175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Organisation</a:t>
            </a:r>
            <a:endParaRPr lang="de-CH" sz="40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423F838-D1B9-7728-72D5-6445D7F406F0}"/>
              </a:ext>
            </a:extLst>
          </p:cNvPr>
          <p:cNvSpPr txBox="1"/>
          <p:nvPr/>
        </p:nvSpPr>
        <p:spPr>
          <a:xfrm>
            <a:off x="990600" y="1962150"/>
            <a:ext cx="3966920" cy="187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Group AG, Zurich, Switzerland</a:t>
            </a:r>
            <a:b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Group head office</a:t>
            </a: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P</a:t>
            </a: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roduct &amp; service development</a:t>
            </a: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Marketing &amp; communications</a:t>
            </a: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Investor relations</a:t>
            </a: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Reporting</a:t>
            </a:r>
            <a:r>
              <a:rPr lang="en-GB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quality assurance</a:t>
            </a: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E7DE43-3E44-6917-3A06-5FB051B289D4}"/>
              </a:ext>
            </a:extLst>
          </p:cNvPr>
          <p:cNvSpPr txBox="1"/>
          <p:nvPr/>
        </p:nvSpPr>
        <p:spPr>
          <a:xfrm>
            <a:off x="6096000" y="1962150"/>
            <a:ext cx="4970400" cy="2773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 regionally anchored companies</a:t>
            </a:r>
            <a:b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charge of the </a:t>
            </a:r>
            <a:r>
              <a:rPr lang="en-GB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regional operations &amp; relations</a:t>
            </a: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de-CH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de-CH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Switzerland AG</a:t>
            </a:r>
            <a:endParaRPr lang="de-CH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East Africa Ltd</a:t>
            </a: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., Nairobi, Kenya</a:t>
            </a:r>
            <a:endParaRPr lang="de-CH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Europe GmbH</a:t>
            </a: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Beograd, Serbia</a:t>
            </a:r>
            <a:endParaRPr lang="de-CH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Latin America Ltd</a:t>
            </a: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., Medellin, Columbia</a:t>
            </a:r>
            <a:endParaRPr lang="de-CH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USA &amp; Canada Ltd.</a:t>
            </a:r>
            <a:endParaRPr lang="de-CH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Middle East Ltd</a:t>
            </a: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., Muskat, Oman</a:t>
            </a:r>
            <a:endParaRPr lang="de-CH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5"/>
              </a:spcAft>
              <a:buNone/>
            </a:pPr>
            <a:r>
              <a:rPr lang="en-GB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en-GB" sz="1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Asia Ltd.</a:t>
            </a:r>
            <a:endParaRPr lang="de-CH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9C0309-57E9-0FDD-C000-FB88669B85CC}"/>
              </a:ext>
            </a:extLst>
          </p:cNvPr>
          <p:cNvSpPr txBox="1"/>
          <p:nvPr/>
        </p:nvSpPr>
        <p:spPr>
          <a:xfrm>
            <a:off x="1295400" y="4724400"/>
            <a:ext cx="2595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www.simsal.net</a:t>
            </a:r>
          </a:p>
          <a:p>
            <a:r>
              <a:rPr lang="de-DE" dirty="0"/>
              <a:t>www.focushumanity.net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14289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C9F65D3-454A-F807-D655-EBC90B653B56}"/>
              </a:ext>
            </a:extLst>
          </p:cNvPr>
          <p:cNvSpPr txBox="1"/>
          <p:nvPr/>
        </p:nvSpPr>
        <p:spPr>
          <a:xfrm>
            <a:off x="895350" y="732186"/>
            <a:ext cx="4582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Management Team</a:t>
            </a:r>
            <a:endParaRPr lang="de-CH" sz="40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0839E32-A3AF-4B24-CA8A-AAF6F9409AED}"/>
              </a:ext>
            </a:extLst>
          </p:cNvPr>
          <p:cNvSpPr txBox="1"/>
          <p:nvPr/>
        </p:nvSpPr>
        <p:spPr>
          <a:xfrm>
            <a:off x="895350" y="1916043"/>
            <a:ext cx="49736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Martin Klöti, </a:t>
            </a:r>
            <a:r>
              <a:rPr lang="de-DE" dirty="0" err="1"/>
              <a:t>dipl.Kult.Ing</a:t>
            </a:r>
            <a:r>
              <a:rPr lang="de-DE" dirty="0"/>
              <a:t>. ETH/BWI, </a:t>
            </a:r>
            <a:r>
              <a:rPr lang="de-DE" dirty="0" err="1"/>
              <a:t>Switzerland</a:t>
            </a:r>
            <a:br>
              <a:rPr lang="de-DE" dirty="0"/>
            </a:br>
            <a:r>
              <a:rPr lang="de-DE" dirty="0" err="1"/>
              <a:t>resource</a:t>
            </a:r>
            <a:r>
              <a:rPr lang="de-DE" dirty="0"/>
              <a:t> and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engineer</a:t>
            </a:r>
            <a:r>
              <a:rPr lang="de-DE" dirty="0"/>
              <a:t>, </a:t>
            </a:r>
            <a:r>
              <a:rPr lang="de-DE" dirty="0" err="1"/>
              <a:t>developer</a:t>
            </a:r>
            <a:endParaRPr lang="de-DE" dirty="0"/>
          </a:p>
          <a:p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Simsal</a:t>
            </a:r>
            <a:r>
              <a:rPr lang="de-DE" dirty="0"/>
              <a:t> Group AG</a:t>
            </a:r>
          </a:p>
          <a:p>
            <a:r>
              <a:rPr lang="de-DE" dirty="0"/>
              <a:t>+41 79 405 69 33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CA95E14-3D7A-5841-D807-43F85BD8D18A}"/>
              </a:ext>
            </a:extLst>
          </p:cNvPr>
          <p:cNvSpPr txBox="1"/>
          <p:nvPr/>
        </p:nvSpPr>
        <p:spPr>
          <a:xfrm>
            <a:off x="6525920" y="4896750"/>
            <a:ext cx="4016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Mahdy Malik, </a:t>
            </a:r>
            <a:r>
              <a:rPr lang="de-DE" dirty="0"/>
              <a:t>Somaliland and London </a:t>
            </a:r>
            <a:br>
              <a:rPr lang="de-DE" dirty="0"/>
            </a:br>
            <a:r>
              <a:rPr lang="de-DE" dirty="0"/>
              <a:t>Relation Manager, </a:t>
            </a:r>
            <a:r>
              <a:rPr lang="de-DE" dirty="0" err="1"/>
              <a:t>entrepreneur</a:t>
            </a:r>
            <a:endParaRPr lang="de-DE" dirty="0"/>
          </a:p>
          <a:p>
            <a:r>
              <a:rPr lang="de-DE" dirty="0"/>
              <a:t>+44 7950 571989</a:t>
            </a: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9D9A02D-27A7-CE83-937D-F1B372DBE4AE}"/>
              </a:ext>
            </a:extLst>
          </p:cNvPr>
          <p:cNvSpPr txBox="1"/>
          <p:nvPr/>
        </p:nvSpPr>
        <p:spPr>
          <a:xfrm>
            <a:off x="6525920" y="1916042"/>
            <a:ext cx="4770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Vladimir </a:t>
            </a:r>
            <a:r>
              <a:rPr lang="de-DE" b="1" dirty="0" err="1"/>
              <a:t>Visnjic</a:t>
            </a:r>
            <a:r>
              <a:rPr lang="de-DE" b="1" dirty="0"/>
              <a:t>, </a:t>
            </a:r>
            <a:r>
              <a:rPr lang="de-DE" dirty="0"/>
              <a:t>Beograd, </a:t>
            </a:r>
            <a:r>
              <a:rPr lang="de-DE" dirty="0" err="1"/>
              <a:t>Serbia</a:t>
            </a:r>
            <a:endParaRPr lang="de-DE" dirty="0"/>
          </a:p>
          <a:p>
            <a:r>
              <a:rPr lang="de-DE" dirty="0"/>
              <a:t>BC Baumann Construction Solutions, Beograd</a:t>
            </a:r>
            <a:br>
              <a:rPr lang="de-DE" dirty="0"/>
            </a:br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Simsal</a:t>
            </a:r>
            <a:r>
              <a:rPr lang="de-DE" dirty="0"/>
              <a:t> Europe GmbH</a:t>
            </a:r>
          </a:p>
          <a:p>
            <a:r>
              <a:rPr lang="de-DE" dirty="0"/>
              <a:t>+       63 7867843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5DDE031-4D9A-ACFE-AAE0-1C77D66A4430}"/>
              </a:ext>
            </a:extLst>
          </p:cNvPr>
          <p:cNvSpPr txBox="1"/>
          <p:nvPr/>
        </p:nvSpPr>
        <p:spPr>
          <a:xfrm>
            <a:off x="895350" y="4896750"/>
            <a:ext cx="4507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Abdi Naser Osman, </a:t>
            </a:r>
            <a:r>
              <a:rPr lang="de-DE" dirty="0"/>
              <a:t>Somalia and Hamburg </a:t>
            </a:r>
            <a:br>
              <a:rPr lang="de-DE" dirty="0"/>
            </a:br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Simsal</a:t>
            </a:r>
            <a:r>
              <a:rPr lang="de-DE" dirty="0"/>
              <a:t> East </a:t>
            </a:r>
            <a:r>
              <a:rPr lang="de-DE" dirty="0" err="1"/>
              <a:t>Africa</a:t>
            </a:r>
            <a:r>
              <a:rPr lang="de-DE" dirty="0"/>
              <a:t> Ltd.</a:t>
            </a:r>
          </a:p>
          <a:p>
            <a:r>
              <a:rPr lang="de-DE" dirty="0"/>
              <a:t>+49 172 5856670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D5EE300-1DB8-5D2A-77DE-D900C359F00E}"/>
              </a:ext>
            </a:extLst>
          </p:cNvPr>
          <p:cNvSpPr txBox="1"/>
          <p:nvPr/>
        </p:nvSpPr>
        <p:spPr>
          <a:xfrm>
            <a:off x="895350" y="3351415"/>
            <a:ext cx="51589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Marcel </a:t>
            </a:r>
            <a:r>
              <a:rPr lang="de-DE" b="1" dirty="0" err="1"/>
              <a:t>Spicak</a:t>
            </a:r>
            <a:r>
              <a:rPr lang="de-DE" b="1" dirty="0"/>
              <a:t>, </a:t>
            </a:r>
            <a:r>
              <a:rPr lang="de-DE" dirty="0" err="1"/>
              <a:t>Dipl</a:t>
            </a:r>
            <a:r>
              <a:rPr lang="de-DE" dirty="0"/>
              <a:t> Arch SKA </a:t>
            </a:r>
          </a:p>
          <a:p>
            <a:r>
              <a:rPr lang="de-DE" b="1" dirty="0"/>
              <a:t>Matthias Stähli</a:t>
            </a:r>
            <a:r>
              <a:rPr lang="de-DE" dirty="0"/>
              <a:t>, </a:t>
            </a:r>
            <a:r>
              <a:rPr lang="it-IT" dirty="0" err="1"/>
              <a:t>Dipl</a:t>
            </a:r>
            <a:r>
              <a:rPr lang="it-IT" dirty="0"/>
              <a:t>. Arch. ETH FSAI SIA</a:t>
            </a:r>
            <a:br>
              <a:rPr lang="de-DE" dirty="0"/>
            </a:br>
            <a:r>
              <a:rPr lang="de-DE" dirty="0"/>
              <a:t>STÄHLI AG ARCHITEKTEN SIA, Lachen, </a:t>
            </a:r>
            <a:r>
              <a:rPr lang="de-DE" dirty="0" err="1"/>
              <a:t>Switzerland</a:t>
            </a:r>
            <a:endParaRPr lang="de-DE" dirty="0"/>
          </a:p>
          <a:p>
            <a:r>
              <a:rPr lang="de-DE" dirty="0" err="1"/>
              <a:t>Sustainable</a:t>
            </a:r>
            <a:r>
              <a:rPr lang="de-DE" dirty="0"/>
              <a:t> Architecture and Construction Design</a:t>
            </a:r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5ADB89-D195-25E9-CCED-6B5B911CED38}"/>
              </a:ext>
            </a:extLst>
          </p:cNvPr>
          <p:cNvSpPr txBox="1"/>
          <p:nvPr/>
        </p:nvSpPr>
        <p:spPr>
          <a:xfrm>
            <a:off x="6525920" y="3371297"/>
            <a:ext cx="4794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Paul Stolle, </a:t>
            </a:r>
            <a:r>
              <a:rPr lang="de-DE" dirty="0"/>
              <a:t>Matten bei Interlaken, </a:t>
            </a:r>
            <a:r>
              <a:rPr lang="de-DE" dirty="0" err="1"/>
              <a:t>Switzerland</a:t>
            </a:r>
            <a:endParaRPr lang="de-DE" dirty="0"/>
          </a:p>
          <a:p>
            <a:r>
              <a:rPr lang="de-DE" dirty="0"/>
              <a:t>Studio Stolle</a:t>
            </a:r>
          </a:p>
          <a:p>
            <a:r>
              <a:rPr lang="de-DE" dirty="0"/>
              <a:t>Branding &amp; </a:t>
            </a:r>
            <a:r>
              <a:rPr lang="de-DE" dirty="0" err="1"/>
              <a:t>communications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sustainability</a:t>
            </a:r>
            <a:br>
              <a:rPr lang="de-DE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7410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51D50-2E31-1C53-BA62-FD561CF84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1A7CA21-5E9B-DC52-607D-36C5D84B8C18}"/>
              </a:ext>
            </a:extLst>
          </p:cNvPr>
          <p:cNvSpPr txBox="1"/>
          <p:nvPr/>
        </p:nvSpPr>
        <p:spPr>
          <a:xfrm>
            <a:off x="895350" y="652674"/>
            <a:ext cx="4756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The </a:t>
            </a:r>
            <a:r>
              <a:rPr lang="de-DE" sz="4000" b="1" dirty="0" err="1"/>
              <a:t>Simsal</a:t>
            </a:r>
            <a:r>
              <a:rPr lang="de-DE" sz="4000" b="1" dirty="0"/>
              <a:t> Mission </a:t>
            </a:r>
            <a:endParaRPr lang="de-CH" sz="40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19319A-5C3F-08EA-5C42-C0C0B71BF153}"/>
              </a:ext>
            </a:extLst>
          </p:cNvPr>
          <p:cNvSpPr txBox="1"/>
          <p:nvPr/>
        </p:nvSpPr>
        <p:spPr>
          <a:xfrm>
            <a:off x="947532" y="1577844"/>
            <a:ext cx="9725739" cy="518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350" marR="247650" indent="-6350">
              <a:lnSpc>
                <a:spcPct val="108000"/>
              </a:lnSpc>
              <a:spcAft>
                <a:spcPts val="930"/>
              </a:spcAft>
              <a:buNone/>
            </a:pPr>
            <a:r>
              <a:rPr lang="en-GB" sz="2800" b="1" kern="1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GB" sz="2800" b="1" kern="100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ocial enterprise </a:t>
            </a:r>
            <a:r>
              <a:rPr lang="en-GB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make humanity become a sound reality</a:t>
            </a:r>
          </a:p>
          <a:p>
            <a:pPr marL="285750" marR="247650" indent="-285750">
              <a:lnSpc>
                <a:spcPct val="108000"/>
              </a:lnSpc>
              <a:spcAft>
                <a:spcPts val="930"/>
              </a:spcAft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8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nstigate lucrative economic activities of third parties and for its own</a:t>
            </a:r>
          </a:p>
          <a:p>
            <a:pPr marL="285750" marR="247650" indent="-285750">
              <a:lnSpc>
                <a:spcPct val="108000"/>
              </a:lnSpc>
              <a:spcAft>
                <a:spcPts val="930"/>
              </a:spcAft>
              <a:buFont typeface="Arial" panose="020B0604020202020204" pitchFamily="34" charset="0"/>
              <a:buChar char="•"/>
            </a:pPr>
            <a:r>
              <a:rPr lang="en-GB" sz="18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harmony with and preserving the natural, ecological foundations of life</a:t>
            </a:r>
          </a:p>
          <a:p>
            <a:pPr marL="285750" marR="247650" indent="-285750">
              <a:lnSpc>
                <a:spcPct val="108000"/>
              </a:lnSpc>
              <a:spcAft>
                <a:spcPts val="930"/>
              </a:spcAft>
              <a:buFont typeface="Arial" panose="020B0604020202020204" pitchFamily="34" charset="0"/>
              <a:buChar char="•"/>
            </a:pPr>
            <a:r>
              <a:rPr lang="en-GB" sz="18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with a strong social impact for just and peaceful coexistence</a:t>
            </a:r>
          </a:p>
          <a:p>
            <a:pPr marL="285750" marR="247650" lvl="0" indent="-285750" fontAlgn="base">
              <a:lnSpc>
                <a:spcPct val="108000"/>
              </a:lnSpc>
              <a:spcAft>
                <a:spcPts val="80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800" u="none" strike="noStrike" kern="1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onsistently sustainable, fair and nature-oriented positioning of economy and society. </a:t>
            </a:r>
            <a:endParaRPr lang="de-CH" sz="1800" u="none" strike="noStrike" kern="1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6350" marR="247650" indent="-6350">
              <a:lnSpc>
                <a:spcPct val="108000"/>
              </a:lnSpc>
              <a:spcAft>
                <a:spcPts val="930"/>
              </a:spcAft>
              <a:buNone/>
            </a:pPr>
            <a:r>
              <a:rPr lang="en-GB" sz="2800" b="1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Simsal</a:t>
            </a:r>
            <a:r>
              <a:rPr lang="en-GB" sz="2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relies on  </a:t>
            </a:r>
            <a:endParaRPr lang="de-CH" sz="2800" b="1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247650" lvl="0" indent="-285750" fontAlgn="base">
              <a:lnSpc>
                <a:spcPct val="108000"/>
              </a:lnSpc>
              <a:spcAft>
                <a:spcPts val="5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appreciation of the regions released from the globalized economy</a:t>
            </a:r>
          </a:p>
          <a:p>
            <a:pPr marL="285750" marR="247650" lvl="0" indent="-285750" fontAlgn="base">
              <a:lnSpc>
                <a:spcPct val="108000"/>
              </a:lnSpc>
              <a:spcAft>
                <a:spcPts val="5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regional strengthening towards regional autonomy and independence</a:t>
            </a:r>
          </a:p>
          <a:p>
            <a:pPr marL="285750" marR="247650" lvl="0" indent="-285750" fontAlgn="base">
              <a:lnSpc>
                <a:spcPct val="108000"/>
              </a:lnSpc>
              <a:spcAft>
                <a:spcPts val="1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humanism of a bionic, nature-oriented nature. </a:t>
            </a:r>
            <a:endParaRPr lang="de-CH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247650" lvl="0" indent="-285750" fontAlgn="base">
              <a:lnSpc>
                <a:spcPct val="108000"/>
              </a:lnSpc>
              <a:spcAft>
                <a:spcPts val="14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controllable, safe, practical low-tech technology in commercial and industrial processes. </a:t>
            </a:r>
            <a:endParaRPr lang="de-CH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247650" lvl="0" indent="-285750" fontAlgn="base">
              <a:lnSpc>
                <a:spcPct val="108000"/>
              </a:lnSpc>
              <a:spcAft>
                <a:spcPts val="80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natural principles with little material effort</a:t>
            </a:r>
          </a:p>
          <a:p>
            <a:pPr marL="285750" marR="247650" lvl="0" indent="-285750" fontAlgn="base">
              <a:lnSpc>
                <a:spcPct val="108000"/>
              </a:lnSpc>
              <a:spcAft>
                <a:spcPts val="80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en-GB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solidary yield distribution with rapid break-even and good stability</a:t>
            </a:r>
            <a:endParaRPr lang="de-CH" kern="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492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Brief, Handschrift, Kunst enthält.&#10;&#10;KI-generierte Inhalte können fehlerhaft sein.">
            <a:extLst>
              <a:ext uri="{FF2B5EF4-FFF2-40B4-BE49-F238E27FC236}">
                <a16:creationId xmlns:a16="http://schemas.microsoft.com/office/drawing/2014/main" id="{CCCC006F-69E9-9153-2CF0-3EAEE9710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1470" r="12439" b="499"/>
          <a:stretch/>
        </p:blipFill>
        <p:spPr>
          <a:xfrm>
            <a:off x="0" y="-24997"/>
            <a:ext cx="6096000" cy="4034375"/>
          </a:xfrm>
          <a:prstGeom prst="rect">
            <a:avLst/>
          </a:prstGeom>
        </p:spPr>
      </p:pic>
      <p:pic>
        <p:nvPicPr>
          <p:cNvPr id="13" name="Grafik 12" descr="Ein Bild, das draußen, Text, Himmel, Boden enthält.&#10;&#10;KI-generierte Inhalte können fehlerhaft sein.">
            <a:extLst>
              <a:ext uri="{FF2B5EF4-FFF2-40B4-BE49-F238E27FC236}">
                <a16:creationId xmlns:a16="http://schemas.microsoft.com/office/drawing/2014/main" id="{432651DF-DC0A-65A9-5DD4-DEBC7D995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-25003"/>
            <a:ext cx="6129396" cy="4034375"/>
          </a:xfrm>
          <a:prstGeom prst="rect">
            <a:avLst/>
          </a:prstGeom>
        </p:spPr>
      </p:pic>
      <p:pic>
        <p:nvPicPr>
          <p:cNvPr id="15" name="Grafik 14" descr="Ein Bild, das Essbare Samen enthält.&#10;&#10;KI-generierte Inhalte können fehlerhaft sein.">
            <a:extLst>
              <a:ext uri="{FF2B5EF4-FFF2-40B4-BE49-F238E27FC236}">
                <a16:creationId xmlns:a16="http://schemas.microsoft.com/office/drawing/2014/main" id="{A94DA51E-8F87-7963-6540-B066CC886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25867" r="10453" b="11098"/>
          <a:stretch/>
        </p:blipFill>
        <p:spPr>
          <a:xfrm>
            <a:off x="2537982" y="3718461"/>
            <a:ext cx="7031033" cy="316453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8D8E768-0165-DD5D-E962-A698E117A0F4}"/>
              </a:ext>
            </a:extLst>
          </p:cNvPr>
          <p:cNvSpPr txBox="1"/>
          <p:nvPr/>
        </p:nvSpPr>
        <p:spPr>
          <a:xfrm>
            <a:off x="730755" y="3014252"/>
            <a:ext cx="2587266" cy="5558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2903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F3DD"/>
                </a:highlight>
              </a:rPr>
              <a:t>Gaza, </a:t>
            </a:r>
            <a:r>
              <a:rPr lang="de-DE" sz="2903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F3DD"/>
                </a:highlight>
              </a:rPr>
              <a:t>Syria</a:t>
            </a:r>
            <a:r>
              <a:rPr lang="de-DE" sz="2903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F3DD"/>
                </a:highlight>
              </a:rPr>
              <a:t>, Ukraine, Los Angeles</a:t>
            </a:r>
            <a:endParaRPr lang="de-CH" sz="2903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7F3DD"/>
              </a:highlight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FAA9B3D-2552-19B0-123B-FC6F2C29A436}"/>
              </a:ext>
            </a:extLst>
          </p:cNvPr>
          <p:cNvSpPr txBox="1"/>
          <p:nvPr/>
        </p:nvSpPr>
        <p:spPr>
          <a:xfrm>
            <a:off x="7761791" y="2994502"/>
            <a:ext cx="2587266" cy="5558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2903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F3DD"/>
                </a:highlight>
              </a:rPr>
              <a:t>East </a:t>
            </a:r>
            <a:r>
              <a:rPr lang="de-DE" sz="2903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F3DD"/>
                </a:highlight>
              </a:rPr>
              <a:t>Africa</a:t>
            </a:r>
            <a:r>
              <a:rPr lang="de-DE" sz="2903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F3DD"/>
                </a:highlight>
              </a:rPr>
              <a:t>, SE-Europe</a:t>
            </a:r>
            <a:endParaRPr lang="de-CH" sz="2903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7F3DD"/>
              </a:highlight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3088ABF-FEA3-502F-24C9-E5A70882ED78}"/>
              </a:ext>
            </a:extLst>
          </p:cNvPr>
          <p:cNvSpPr txBox="1"/>
          <p:nvPr/>
        </p:nvSpPr>
        <p:spPr>
          <a:xfrm>
            <a:off x="2508275" y="6095269"/>
            <a:ext cx="2587266" cy="55588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de-DE" sz="2903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7F3DD"/>
                </a:highlight>
              </a:rPr>
              <a:t>   Private Equity, Family Offices, Internat. Org.</a:t>
            </a:r>
            <a:endParaRPr lang="de-CH" sz="2903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7F3DD"/>
              </a:highlight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5FD6E8D-5B7E-787B-FB0E-5360E53BA598}"/>
              </a:ext>
            </a:extLst>
          </p:cNvPr>
          <p:cNvSpPr txBox="1"/>
          <p:nvPr/>
        </p:nvSpPr>
        <p:spPr>
          <a:xfrm>
            <a:off x="9420812" y="5214139"/>
            <a:ext cx="829505" cy="82950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de-DE" sz="1633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E8466EE-7219-3ADB-B276-9AFE44E5989D}"/>
              </a:ext>
            </a:extLst>
          </p:cNvPr>
          <p:cNvSpPr txBox="1"/>
          <p:nvPr/>
        </p:nvSpPr>
        <p:spPr>
          <a:xfrm>
            <a:off x="2698186" y="-50574"/>
            <a:ext cx="6861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  <a:effectLst/>
                <a:highlight>
                  <a:srgbClr val="000000"/>
                </a:highlight>
              </a:rPr>
              <a:t> MATCHING THE DEMANDS    </a:t>
            </a:r>
            <a:endParaRPr lang="de-CH" sz="40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09122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Kinderkunst, Text, Papier, Kunst enthält.&#10;&#10;KI-generierte Inhalte können fehlerhaft sein.">
            <a:extLst>
              <a:ext uri="{FF2B5EF4-FFF2-40B4-BE49-F238E27FC236}">
                <a16:creationId xmlns:a16="http://schemas.microsoft.com/office/drawing/2014/main" id="{B427A784-5E40-D759-3C1E-861B4FCA2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" b="466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C28BD36-8C7F-46C1-1648-8C80D4595E55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latin typeface="+mj-lt"/>
                <a:ea typeface="+mj-ea"/>
                <a:cs typeface="+mj-cs"/>
              </a:rPr>
              <a:t>Novel Sustainable </a:t>
            </a:r>
            <a:r>
              <a:rPr lang="en-US" sz="4000" dirty="0" err="1">
                <a:latin typeface="+mj-lt"/>
                <a:ea typeface="+mj-ea"/>
                <a:cs typeface="+mj-cs"/>
              </a:rPr>
              <a:t>Towerhouses</a:t>
            </a:r>
            <a:r>
              <a:rPr lang="en-US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1D92BC2-FAC7-1866-B3DB-F6A1410587EC}"/>
              </a:ext>
            </a:extLst>
          </p:cNvPr>
          <p:cNvSpPr txBox="1"/>
          <p:nvPr/>
        </p:nvSpPr>
        <p:spPr>
          <a:xfrm>
            <a:off x="7531610" y="22056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Per lot: 220 tower-houses, 4000 flats for 16‘000 people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ready to move in within 200  days from now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 comfortable living – natural air conditioning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becoming self-sufficient villages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prefabricated from industrial hemp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providing jobs to the local people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assembled and completed by the local people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carbon neutral, environment-friendly construction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adopted to the local conditions</a:t>
            </a:r>
          </a:p>
        </p:txBody>
      </p:sp>
    </p:spTree>
    <p:extLst>
      <p:ext uri="{BB962C8B-B14F-4D97-AF65-F5344CB8AC3E}">
        <p14:creationId xmlns:p14="http://schemas.microsoft.com/office/powerpoint/2010/main" val="240874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apier, Kinderkunst, Zeichnung enthält.&#10;&#10;KI-generierte Inhalte können fehlerhaft sein.">
            <a:extLst>
              <a:ext uri="{FF2B5EF4-FFF2-40B4-BE49-F238E27FC236}">
                <a16:creationId xmlns:a16="http://schemas.microsoft.com/office/drawing/2014/main" id="{F5EFE26C-F2E6-B4B3-EB1A-B9DABC00B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" t="1587" r="5185" b="29144"/>
          <a:stretch/>
        </p:blipFill>
        <p:spPr>
          <a:xfrm>
            <a:off x="0" y="0"/>
            <a:ext cx="4185747" cy="4208860"/>
          </a:xfrm>
          <a:prstGeom prst="rect">
            <a:avLst/>
          </a:prstGeom>
        </p:spPr>
      </p:pic>
      <p:pic>
        <p:nvPicPr>
          <p:cNvPr id="5" name="Grafik 4" descr="Ein Bild, das Text, Handschrift, Tinte, Papier enthält.&#10;&#10;KI-generierte Inhalte können fehlerhaft sein.">
            <a:extLst>
              <a:ext uri="{FF2B5EF4-FFF2-40B4-BE49-F238E27FC236}">
                <a16:creationId xmlns:a16="http://schemas.microsoft.com/office/drawing/2014/main" id="{F80A420F-0807-6D80-8723-D8859A153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"/>
          <a:stretch/>
        </p:blipFill>
        <p:spPr>
          <a:xfrm>
            <a:off x="3819526" y="0"/>
            <a:ext cx="4675463" cy="6858000"/>
          </a:xfrm>
          <a:prstGeom prst="rect">
            <a:avLst/>
          </a:prstGeom>
        </p:spPr>
      </p:pic>
      <p:pic>
        <p:nvPicPr>
          <p:cNvPr id="7" name="Grafik 6" descr="Ein Bild, das Text, Handschrift, Tinte, Kinderkunst enthält.&#10;&#10;KI-generierte Inhalte können fehlerhaft sein.">
            <a:extLst>
              <a:ext uri="{FF2B5EF4-FFF2-40B4-BE49-F238E27FC236}">
                <a16:creationId xmlns:a16="http://schemas.microsoft.com/office/drawing/2014/main" id="{C8D522D6-1D68-B5AA-9DAD-5C1739A6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t="3374" r="1482" b="3292"/>
          <a:stretch/>
        </p:blipFill>
        <p:spPr>
          <a:xfrm>
            <a:off x="8006255" y="265112"/>
            <a:ext cx="4691554" cy="6400801"/>
          </a:xfrm>
          <a:prstGeom prst="rect">
            <a:avLst/>
          </a:prstGeom>
        </p:spPr>
      </p:pic>
      <p:pic>
        <p:nvPicPr>
          <p:cNvPr id="9" name="Grafik 8" descr="Ein Bild, das Text, Papier, Handschrift, Papierprodukt enthält.&#10;&#10;KI-generierte Inhalte können fehlerhaft sein.">
            <a:extLst>
              <a:ext uri="{FF2B5EF4-FFF2-40B4-BE49-F238E27FC236}">
                <a16:creationId xmlns:a16="http://schemas.microsoft.com/office/drawing/2014/main" id="{610B0B34-7284-D4D7-2333-BDE2B65B4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t="17778" b="27500"/>
          <a:stretch/>
        </p:blipFill>
        <p:spPr>
          <a:xfrm>
            <a:off x="0" y="4572198"/>
            <a:ext cx="4552950" cy="218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31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draußen, Himmel, Gras, Pflanzengesellschaft enthält.&#10;&#10;KI-generierte Inhalte können fehlerhaft sein.">
            <a:extLst>
              <a:ext uri="{FF2B5EF4-FFF2-40B4-BE49-F238E27FC236}">
                <a16:creationId xmlns:a16="http://schemas.microsoft.com/office/drawing/2014/main" id="{C7A8ACFF-CF15-0E24-93B1-06D097180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Grafik 4" descr="Ein Bild, das draußen, Gras, Wolke, Himmel enthält.&#10;&#10;KI-generierte Inhalte können fehlerhaft sein.">
            <a:extLst>
              <a:ext uri="{FF2B5EF4-FFF2-40B4-BE49-F238E27FC236}">
                <a16:creationId xmlns:a16="http://schemas.microsoft.com/office/drawing/2014/main" id="{EC505692-2FD9-7C25-E257-5C7FC1423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1" r="3391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9E7DCB-FF3F-8FB4-7178-A32EB158B254}"/>
              </a:ext>
            </a:extLst>
          </p:cNvPr>
          <p:cNvSpPr txBox="1"/>
          <p:nvPr/>
        </p:nvSpPr>
        <p:spPr>
          <a:xfrm>
            <a:off x="448056" y="2505821"/>
            <a:ext cx="3133344" cy="39187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Sourcing the necessary raw materials for the first lot from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1000 ha in Somalia,  Kenya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900 ha in Serbia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Empowering regional farming as provider of renewable materials, namely industrial hemp as heavily upcoming renewable resource for existing markets in the world.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First success creates exponential growth.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40AC7B7-61BE-FFAD-3D1D-5C1F47271FB0}"/>
              </a:ext>
            </a:extLst>
          </p:cNvPr>
          <p:cNvSpPr txBox="1"/>
          <p:nvPr/>
        </p:nvSpPr>
        <p:spPr>
          <a:xfrm>
            <a:off x="438912" y="609600"/>
            <a:ext cx="32768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New </a:t>
            </a:r>
            <a:r>
              <a:rPr lang="de-DE" sz="3600" dirty="0" err="1"/>
              <a:t>business</a:t>
            </a:r>
            <a:r>
              <a:rPr lang="de-DE" sz="3600" dirty="0"/>
              <a:t> </a:t>
            </a:r>
          </a:p>
          <a:p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regions</a:t>
            </a:r>
            <a:r>
              <a:rPr lang="de-DE" sz="3600" dirty="0"/>
              <a:t> in</a:t>
            </a:r>
            <a:br>
              <a:rPr lang="de-DE" sz="3600" dirty="0"/>
            </a:br>
            <a:r>
              <a:rPr lang="de-DE" sz="3600" dirty="0" err="1"/>
              <a:t>economic</a:t>
            </a:r>
            <a:r>
              <a:rPr lang="de-DE" sz="3600" dirty="0"/>
              <a:t> </a:t>
            </a:r>
            <a:r>
              <a:rPr lang="de-DE" sz="3600" dirty="0" err="1"/>
              <a:t>need</a:t>
            </a:r>
            <a:endParaRPr lang="de-CH" sz="3600" dirty="0"/>
          </a:p>
        </p:txBody>
      </p:sp>
    </p:spTree>
    <p:extLst>
      <p:ext uri="{BB962C8B-B14F-4D97-AF65-F5344CB8AC3E}">
        <p14:creationId xmlns:p14="http://schemas.microsoft.com/office/powerpoint/2010/main" val="201464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Rechteck, Reihe enthält.&#10;&#10;KI-generierte Inhalte können fehlerhaft sein.">
            <a:extLst>
              <a:ext uri="{FF2B5EF4-FFF2-40B4-BE49-F238E27FC236}">
                <a16:creationId xmlns:a16="http://schemas.microsoft.com/office/drawing/2014/main" id="{6EDC1985-5BDD-6972-7AF2-10F750871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-141288"/>
            <a:ext cx="7124700" cy="4007644"/>
          </a:xfrm>
          <a:prstGeom prst="rect">
            <a:avLst/>
          </a:prstGeom>
        </p:spPr>
      </p:pic>
      <p:pic>
        <p:nvPicPr>
          <p:cNvPr id="5" name="Grafik 4" descr="Ein Bild, das Text, Screenshot, Rechteck enthält.&#10;&#10;KI-generierte Inhalte können fehlerhaft sein.">
            <a:extLst>
              <a:ext uri="{FF2B5EF4-FFF2-40B4-BE49-F238E27FC236}">
                <a16:creationId xmlns:a16="http://schemas.microsoft.com/office/drawing/2014/main" id="{6F871AF1-04B2-0192-299D-756B074F3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>
          <a:xfrm>
            <a:off x="5734050" y="3257549"/>
            <a:ext cx="6324600" cy="3294063"/>
          </a:xfrm>
          <a:prstGeom prst="rect">
            <a:avLst/>
          </a:prstGeom>
        </p:spPr>
      </p:pic>
      <p:pic>
        <p:nvPicPr>
          <p:cNvPr id="7" name="Grafik 6" descr="Ein Bild, das Rechteck, Screenshot, Quadrat, Gebäude enthält.&#10;&#10;KI-generierte Inhalte können fehlerhaft sein.">
            <a:extLst>
              <a:ext uri="{FF2B5EF4-FFF2-40B4-BE49-F238E27FC236}">
                <a16:creationId xmlns:a16="http://schemas.microsoft.com/office/drawing/2014/main" id="{3E72125D-0B1A-B4B0-FB7E-328A4A787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7899" b="12543"/>
          <a:stretch/>
        </p:blipFill>
        <p:spPr>
          <a:xfrm>
            <a:off x="0" y="3352799"/>
            <a:ext cx="6457950" cy="3086101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D87C23E-5473-D8D9-5FF7-C0BA6B0A5288}"/>
              </a:ext>
            </a:extLst>
          </p:cNvPr>
          <p:cNvSpPr/>
          <p:nvPr/>
        </p:nvSpPr>
        <p:spPr>
          <a:xfrm>
            <a:off x="3771900" y="6351588"/>
            <a:ext cx="1638300" cy="24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D1A52F1-E316-1BA5-F930-FFDC551A0572}"/>
              </a:ext>
            </a:extLst>
          </p:cNvPr>
          <p:cNvSpPr txBox="1"/>
          <p:nvPr/>
        </p:nvSpPr>
        <p:spPr>
          <a:xfrm>
            <a:off x="285750" y="533400"/>
            <a:ext cx="5866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Prefabricated</a:t>
            </a:r>
            <a:r>
              <a:rPr lang="de-DE" sz="2800" dirty="0"/>
              <a:t> </a:t>
            </a:r>
            <a:r>
              <a:rPr lang="de-DE" sz="2800" dirty="0" err="1"/>
              <a:t>building</a:t>
            </a:r>
            <a:r>
              <a:rPr lang="de-DE" sz="2800" dirty="0"/>
              <a:t> </a:t>
            </a:r>
            <a:r>
              <a:rPr lang="de-DE" sz="2800" dirty="0" err="1"/>
              <a:t>elements</a:t>
            </a:r>
            <a:r>
              <a:rPr lang="de-DE" sz="2800" dirty="0"/>
              <a:t> </a:t>
            </a:r>
          </a:p>
          <a:p>
            <a:r>
              <a:rPr lang="de-DE" sz="2800" dirty="0" err="1"/>
              <a:t>make</a:t>
            </a:r>
            <a:r>
              <a:rPr lang="de-DE" sz="2800" dirty="0"/>
              <a:t> high </a:t>
            </a:r>
            <a:r>
              <a:rPr lang="de-DE" sz="2800" dirty="0" err="1"/>
              <a:t>values</a:t>
            </a:r>
            <a:r>
              <a:rPr lang="de-DE" sz="2800" dirty="0"/>
              <a:t> and </a:t>
            </a:r>
            <a:r>
              <a:rPr lang="de-DE" sz="2800" dirty="0" err="1"/>
              <a:t>good</a:t>
            </a:r>
            <a:r>
              <a:rPr lang="de-DE" sz="2800" dirty="0"/>
              <a:t> </a:t>
            </a:r>
            <a:r>
              <a:rPr lang="de-DE" sz="2800" dirty="0" err="1"/>
              <a:t>services</a:t>
            </a:r>
            <a:r>
              <a:rPr lang="de-DE" sz="2800" dirty="0"/>
              <a:t>  </a:t>
            </a:r>
            <a:endParaRPr lang="de-CH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B4A78CB-911F-B287-BB2B-3B106DD8D6D6}"/>
              </a:ext>
            </a:extLst>
          </p:cNvPr>
          <p:cNvSpPr txBox="1"/>
          <p:nvPr/>
        </p:nvSpPr>
        <p:spPr>
          <a:xfrm>
            <a:off x="361950" y="1619250"/>
            <a:ext cx="54261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Work </a:t>
            </a:r>
            <a:r>
              <a:rPr lang="de-DE" dirty="0" err="1"/>
              <a:t>places</a:t>
            </a:r>
            <a:r>
              <a:rPr lang="de-DE" dirty="0"/>
              <a:t> and </a:t>
            </a:r>
            <a:r>
              <a:rPr lang="de-DE" dirty="0" err="1"/>
              <a:t>good</a:t>
            </a:r>
            <a:r>
              <a:rPr lang="de-DE" dirty="0"/>
              <a:t>, </a:t>
            </a:r>
            <a:r>
              <a:rPr lang="de-DE" dirty="0" err="1"/>
              <a:t>valuable</a:t>
            </a:r>
            <a:r>
              <a:rPr lang="de-DE" dirty="0"/>
              <a:t>, </a:t>
            </a:r>
            <a:r>
              <a:rPr lang="de-DE" dirty="0" err="1"/>
              <a:t>longterm</a:t>
            </a:r>
            <a:r>
              <a:rPr lang="de-DE" dirty="0"/>
              <a:t> </a:t>
            </a:r>
            <a:r>
              <a:rPr lang="de-DE" dirty="0" err="1"/>
              <a:t>income</a:t>
            </a:r>
            <a:br>
              <a:rPr lang="de-DE" dirty="0"/>
            </a:b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providing</a:t>
            </a:r>
            <a:r>
              <a:rPr lang="de-DE" dirty="0"/>
              <a:t> </a:t>
            </a:r>
            <a:r>
              <a:rPr lang="de-DE" dirty="0" err="1"/>
              <a:t>regions</a:t>
            </a:r>
            <a:r>
              <a:rPr lang="de-DE" dirty="0"/>
              <a:t> (East </a:t>
            </a:r>
            <a:r>
              <a:rPr lang="de-DE" dirty="0" err="1"/>
              <a:t>Africa</a:t>
            </a:r>
            <a:r>
              <a:rPr lang="de-DE" dirty="0"/>
              <a:t>, </a:t>
            </a:r>
            <a:r>
              <a:rPr lang="de-DE" dirty="0" err="1"/>
              <a:t>Serbia</a:t>
            </a:r>
            <a:r>
              <a:rPr lang="de-DE" dirty="0"/>
              <a:t>)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time </a:t>
            </a:r>
            <a:r>
              <a:rPr lang="de-DE" dirty="0" err="1"/>
              <a:t>availability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housing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receiving</a:t>
            </a:r>
            <a:br>
              <a:rPr lang="de-DE" dirty="0"/>
            </a:br>
            <a:r>
              <a:rPr lang="de-DE" dirty="0" err="1"/>
              <a:t>regions</a:t>
            </a:r>
            <a:r>
              <a:rPr lang="de-DE" dirty="0"/>
              <a:t> (Gaza, </a:t>
            </a:r>
            <a:r>
              <a:rPr lang="de-DE" dirty="0" err="1"/>
              <a:t>Syria</a:t>
            </a:r>
            <a:r>
              <a:rPr lang="de-DE" dirty="0"/>
              <a:t>,  Ukraine, Los Angeles) </a:t>
            </a:r>
            <a:br>
              <a:rPr lang="de-DE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97645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Münze, Essbare Samen enthält.&#10;&#10;KI-generierte Inhalte können fehlerhaft sein.">
            <a:extLst>
              <a:ext uri="{FF2B5EF4-FFF2-40B4-BE49-F238E27FC236}">
                <a16:creationId xmlns:a16="http://schemas.microsoft.com/office/drawing/2014/main" id="{BC27116D-9F4F-D6F6-F2CF-260885F01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22F12E4-AC34-455A-D309-3393BAC0C35C}"/>
              </a:ext>
            </a:extLst>
          </p:cNvPr>
          <p:cNvSpPr txBox="1"/>
          <p:nvPr/>
        </p:nvSpPr>
        <p:spPr>
          <a:xfrm>
            <a:off x="7935402" y="895349"/>
            <a:ext cx="3445765" cy="237807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Useful, Fair,</a:t>
            </a:r>
            <a:br>
              <a:rPr lang="en-US" sz="4800" b="1" dirty="0">
                <a:latin typeface="+mj-lt"/>
                <a:ea typeface="+mj-ea"/>
                <a:cs typeface="+mj-cs"/>
              </a:rPr>
            </a:br>
            <a:r>
              <a:rPr lang="en-US" sz="4800" b="1" dirty="0">
                <a:latin typeface="+mj-lt"/>
                <a:ea typeface="+mj-ea"/>
                <a:cs typeface="+mj-cs"/>
              </a:rPr>
              <a:t>and Safe</a:t>
            </a:r>
            <a:br>
              <a:rPr lang="en-US" sz="4800" b="1" dirty="0">
                <a:latin typeface="+mj-lt"/>
                <a:ea typeface="+mj-ea"/>
                <a:cs typeface="+mj-cs"/>
              </a:rPr>
            </a:br>
            <a:r>
              <a:rPr lang="en-US" sz="4800" b="1" dirty="0">
                <a:latin typeface="+mj-lt"/>
                <a:ea typeface="+mj-ea"/>
                <a:cs typeface="+mj-cs"/>
              </a:rPr>
              <a:t>Investments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D79123-5E4F-08C3-40AD-478F1CC66A92}"/>
              </a:ext>
            </a:extLst>
          </p:cNvPr>
          <p:cNvSpPr txBox="1"/>
          <p:nvPr/>
        </p:nvSpPr>
        <p:spPr>
          <a:xfrm>
            <a:off x="7946760" y="3620650"/>
            <a:ext cx="40928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Customers and </a:t>
            </a:r>
            <a:r>
              <a:rPr lang="de-DE" dirty="0" err="1"/>
              <a:t>debitors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states</a:t>
            </a:r>
            <a:r>
              <a:rPr lang="de-DE" dirty="0"/>
              <a:t> and international </a:t>
            </a:r>
            <a:r>
              <a:rPr lang="de-DE" dirty="0" err="1"/>
              <a:t>organisations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clean and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Products </a:t>
            </a:r>
            <a:r>
              <a:rPr lang="de-DE" dirty="0" err="1"/>
              <a:t>are</a:t>
            </a:r>
            <a:r>
              <a:rPr lang="de-DE" dirty="0"/>
              <a:t> safe and </a:t>
            </a:r>
            <a:r>
              <a:rPr lang="de-DE" dirty="0" err="1"/>
              <a:t>healthy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Empowerment relevant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nations</a:t>
            </a:r>
            <a:r>
              <a:rPr lang="de-DE" dirty="0"/>
              <a:t>, </a:t>
            </a:r>
            <a:r>
              <a:rPr lang="de-DE" dirty="0" err="1"/>
              <a:t>regions</a:t>
            </a:r>
            <a:r>
              <a:rPr lang="de-DE" dirty="0"/>
              <a:t>. and </a:t>
            </a:r>
            <a:r>
              <a:rPr lang="de-DE" dirty="0" err="1"/>
              <a:t>communities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Exponential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after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success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Fast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brings</a:t>
            </a:r>
            <a:r>
              <a:rPr lang="de-DE" dirty="0"/>
              <a:t> fast </a:t>
            </a:r>
            <a:r>
              <a:rPr lang="de-DE" dirty="0" err="1"/>
              <a:t>return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451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6E1219-B71B-1117-37C6-217F67FD91D8}"/>
              </a:ext>
            </a:extLst>
          </p:cNvPr>
          <p:cNvSpPr txBox="1"/>
          <p:nvPr/>
        </p:nvSpPr>
        <p:spPr>
          <a:xfrm>
            <a:off x="933450" y="2991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Investors to finance 6 months of production which leads to delivery and </a:t>
            </a:r>
            <a:r>
              <a:rPr lang="en-US" sz="4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incasso</a:t>
            </a:r>
            <a:r>
              <a:rPr lang="en-US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from states and international </a:t>
            </a:r>
            <a:r>
              <a:rPr lang="en-US" sz="4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organisations</a:t>
            </a:r>
            <a:endParaRPr lang="en-US" sz="48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5A8486-2054-182E-00AD-903A0328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8" y="1940676"/>
            <a:ext cx="10106131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6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8FBE9-4B86-D238-0989-6CEABE707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3303947-03F6-FB35-7451-3FC0B0930AE4}"/>
              </a:ext>
            </a:extLst>
          </p:cNvPr>
          <p:cNvSpPr txBox="1"/>
          <p:nvPr/>
        </p:nvSpPr>
        <p:spPr>
          <a:xfrm>
            <a:off x="742950" y="1028700"/>
            <a:ext cx="2290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/>
              <a:t>Potential</a:t>
            </a:r>
            <a:endParaRPr lang="de-CH" sz="4000" b="1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87F28C6D-04E4-3D6D-B11C-2890EED85161}"/>
              </a:ext>
            </a:extLst>
          </p:cNvPr>
          <p:cNvSpPr/>
          <p:nvPr/>
        </p:nvSpPr>
        <p:spPr>
          <a:xfrm>
            <a:off x="800100" y="4667250"/>
            <a:ext cx="2100448" cy="7078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Success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case</a:t>
            </a:r>
            <a:r>
              <a:rPr lang="de-DE" dirty="0"/>
              <a:t> …</a:t>
            </a:r>
            <a:endParaRPr lang="de-CH" dirty="0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7317B040-4210-9C67-F92D-A1572A539F31}"/>
              </a:ext>
            </a:extLst>
          </p:cNvPr>
          <p:cNvSpPr/>
          <p:nvPr/>
        </p:nvSpPr>
        <p:spPr>
          <a:xfrm>
            <a:off x="2952750" y="3962400"/>
            <a:ext cx="2100448" cy="14127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triggers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2</a:t>
            </a:r>
            <a:br>
              <a:rPr lang="de-DE" dirty="0"/>
            </a:br>
            <a:r>
              <a:rPr lang="de-DE" dirty="0" err="1"/>
              <a:t>implementations</a:t>
            </a:r>
            <a:endParaRPr lang="de-CH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1D21A99F-B6CD-0774-3C5C-715E42E207B7}"/>
              </a:ext>
            </a:extLst>
          </p:cNvPr>
          <p:cNvSpPr/>
          <p:nvPr/>
        </p:nvSpPr>
        <p:spPr>
          <a:xfrm>
            <a:off x="5105400" y="2549664"/>
            <a:ext cx="2100448" cy="282547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 err="1"/>
              <a:t>triggers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4</a:t>
            </a:r>
            <a:br>
              <a:rPr lang="de-DE" dirty="0"/>
            </a:br>
            <a:r>
              <a:rPr lang="de-DE" dirty="0" err="1"/>
              <a:t>implementations</a:t>
            </a:r>
            <a:endParaRPr lang="de-CH" dirty="0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6D1127FE-845C-B421-9D45-9FA98DC0C14E}"/>
              </a:ext>
            </a:extLst>
          </p:cNvPr>
          <p:cNvSpPr/>
          <p:nvPr/>
        </p:nvSpPr>
        <p:spPr>
          <a:xfrm rot="20432121">
            <a:off x="2767198" y="4667250"/>
            <a:ext cx="261752" cy="228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Pfeil: nach rechts 18">
            <a:extLst>
              <a:ext uri="{FF2B5EF4-FFF2-40B4-BE49-F238E27FC236}">
                <a16:creationId xmlns:a16="http://schemas.microsoft.com/office/drawing/2014/main" id="{17753A44-1092-8B65-543B-C8515254E0BA}"/>
              </a:ext>
            </a:extLst>
          </p:cNvPr>
          <p:cNvSpPr/>
          <p:nvPr/>
        </p:nvSpPr>
        <p:spPr>
          <a:xfrm rot="18947502">
            <a:off x="4938898" y="4057650"/>
            <a:ext cx="261752" cy="228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FA30DC9A-686E-B312-2ACC-56B2829B3537}"/>
              </a:ext>
            </a:extLst>
          </p:cNvPr>
          <p:cNvSpPr/>
          <p:nvPr/>
        </p:nvSpPr>
        <p:spPr>
          <a:xfrm rot="18172811">
            <a:off x="6920098" y="2514600"/>
            <a:ext cx="261752" cy="228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E8113E9-4EB0-9004-89B4-99DED7BF01DE}"/>
              </a:ext>
            </a:extLst>
          </p:cNvPr>
          <p:cNvSpPr txBox="1"/>
          <p:nvPr/>
        </p:nvSpPr>
        <p:spPr>
          <a:xfrm>
            <a:off x="7334250" y="936486"/>
            <a:ext cx="4360489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err="1">
                <a:solidFill>
                  <a:srgbClr val="9EFF7E"/>
                </a:solidFill>
              </a:rPr>
              <a:t>Exponential</a:t>
            </a:r>
            <a:br>
              <a:rPr lang="de-DE" sz="4000" b="1" dirty="0">
                <a:solidFill>
                  <a:srgbClr val="9EFF7E"/>
                </a:solidFill>
              </a:rPr>
            </a:br>
            <a:r>
              <a:rPr lang="de-DE" sz="4000" b="1" dirty="0" err="1">
                <a:solidFill>
                  <a:srgbClr val="9EFF7E"/>
                </a:solidFill>
              </a:rPr>
              <a:t>growth</a:t>
            </a:r>
            <a:r>
              <a:rPr lang="de-DE" sz="4000" b="1" dirty="0">
                <a:solidFill>
                  <a:srgbClr val="9EFF7E"/>
                </a:solidFill>
              </a:rPr>
              <a:t> due </a:t>
            </a:r>
            <a:r>
              <a:rPr lang="de-DE" sz="4000" b="1" dirty="0" err="1">
                <a:solidFill>
                  <a:srgbClr val="9EFF7E"/>
                </a:solidFill>
              </a:rPr>
              <a:t>to</a:t>
            </a:r>
            <a:endParaRPr lang="de-DE" sz="4000" b="1" dirty="0">
              <a:solidFill>
                <a:srgbClr val="9EFF7E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large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resources</a:t>
            </a:r>
            <a:br>
              <a:rPr lang="de-DE" sz="32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farmland</a:t>
            </a:r>
            <a:endParaRPr lang="de-DE" sz="3200" b="1" dirty="0">
              <a:solidFill>
                <a:schemeClr val="bg1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big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need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housing</a:t>
            </a:r>
            <a:br>
              <a:rPr lang="de-DE" sz="32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3200" b="1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de-DE" sz="3200" b="1" dirty="0" err="1">
                <a:solidFill>
                  <a:schemeClr val="bg1">
                    <a:lumMod val="50000"/>
                  </a:schemeClr>
                </a:solidFill>
              </a:rPr>
              <a:t>civilisation</a:t>
            </a:r>
            <a:endParaRPr lang="de-CH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489AA84-D833-02CD-D02F-441190147711}"/>
              </a:ext>
            </a:extLst>
          </p:cNvPr>
          <p:cNvSpPr txBox="1"/>
          <p:nvPr/>
        </p:nvSpPr>
        <p:spPr>
          <a:xfrm>
            <a:off x="1162050" y="5924550"/>
            <a:ext cx="12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semester</a:t>
            </a:r>
            <a:r>
              <a:rPr lang="de-DE" dirty="0"/>
              <a:t> 1</a:t>
            </a:r>
            <a:endParaRPr lang="de-CH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0F48C53-9EA9-9440-8340-FAA6C4ECBC3A}"/>
              </a:ext>
            </a:extLst>
          </p:cNvPr>
          <p:cNvSpPr txBox="1"/>
          <p:nvPr/>
        </p:nvSpPr>
        <p:spPr>
          <a:xfrm>
            <a:off x="3371850" y="5924550"/>
            <a:ext cx="12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semester</a:t>
            </a:r>
            <a:r>
              <a:rPr lang="de-DE" dirty="0"/>
              <a:t> 2</a:t>
            </a:r>
            <a:endParaRPr lang="de-CH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93C69DB-BEC9-BF96-A5DA-CE2489149220}"/>
              </a:ext>
            </a:extLst>
          </p:cNvPr>
          <p:cNvSpPr txBox="1"/>
          <p:nvPr/>
        </p:nvSpPr>
        <p:spPr>
          <a:xfrm>
            <a:off x="5524500" y="5924550"/>
            <a:ext cx="12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semester</a:t>
            </a:r>
            <a:r>
              <a:rPr lang="de-DE" dirty="0"/>
              <a:t> 3</a:t>
            </a:r>
            <a:endParaRPr lang="de-CH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5EB0C55-72AD-1493-B911-C573FA8A377E}"/>
              </a:ext>
            </a:extLst>
          </p:cNvPr>
          <p:cNvSpPr txBox="1"/>
          <p:nvPr/>
        </p:nvSpPr>
        <p:spPr>
          <a:xfrm>
            <a:off x="7810500" y="5924550"/>
            <a:ext cx="21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continuation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8333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Microsoft Office PowerPoint</Application>
  <PresentationFormat>Breitbild</PresentationFormat>
  <Paragraphs>100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Kloeti</dc:creator>
  <cp:lastModifiedBy>Martin Kloeti</cp:lastModifiedBy>
  <cp:revision>3</cp:revision>
  <dcterms:created xsi:type="dcterms:W3CDTF">2025-03-10T18:39:48Z</dcterms:created>
  <dcterms:modified xsi:type="dcterms:W3CDTF">2025-03-12T13:31:44Z</dcterms:modified>
</cp:coreProperties>
</file>